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59" r:id="rId6"/>
    <p:sldId id="262" r:id="rId7"/>
    <p:sldId id="263" r:id="rId8"/>
    <p:sldId id="264" r:id="rId9"/>
    <p:sldId id="265" r:id="rId10"/>
    <p:sldId id="266" r:id="rId11"/>
    <p:sldId id="267" r:id="rId12"/>
    <p:sldId id="268" r:id="rId13"/>
    <p:sldId id="269" r:id="rId14"/>
    <p:sldId id="270" r:id="rId15"/>
    <p:sldId id="271" r:id="rId16"/>
    <p:sldId id="273"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2" d="100"/>
          <a:sy n="72" d="100"/>
        </p:scale>
        <p:origin x="65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5683F6-E592-4A30-B6E5-F97ECD1BAEC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03AC5B5-88AF-4D53-87A7-DCDE27B7CF3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29266A5-5777-490F-B76F-4C09D7E06358}"/>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5" name="Footer Placeholder 4">
            <a:extLst>
              <a:ext uri="{FF2B5EF4-FFF2-40B4-BE49-F238E27FC236}">
                <a16:creationId xmlns:a16="http://schemas.microsoft.com/office/drawing/2014/main" id="{CF4AADCC-BC87-4009-B66A-BDC180F6B0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5EB8AD-A0CE-46DF-8B4C-5BE2FE9531B1}"/>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2639026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74AB8-B8C0-4437-AD93-39B5ECD6C05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8AB4762-1CC5-47F6-8EB7-F652C3297B6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AB66E7-4F39-4B70-905C-356A96BE7F59}"/>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5" name="Footer Placeholder 4">
            <a:extLst>
              <a:ext uri="{FF2B5EF4-FFF2-40B4-BE49-F238E27FC236}">
                <a16:creationId xmlns:a16="http://schemas.microsoft.com/office/drawing/2014/main" id="{39295EFD-CAE9-4F23-B060-ABA2D6E3F36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51A155D-6199-418F-BE01-70077949C555}"/>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1679702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7A12A4-5592-447B-8068-F332FFE6417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0E7A59-2906-4E7D-89EB-9CCCC691EBC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9FAB430-4876-43E9-8654-271A32129EA5}"/>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5" name="Footer Placeholder 4">
            <a:extLst>
              <a:ext uri="{FF2B5EF4-FFF2-40B4-BE49-F238E27FC236}">
                <a16:creationId xmlns:a16="http://schemas.microsoft.com/office/drawing/2014/main" id="{858B3D34-9F4D-487B-86D2-7288FF2EB2B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598124-9AE2-47A7-849F-67307739F207}"/>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2046446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8885CE-B234-4255-8593-2C81472BCB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FA00F-893F-48C1-94D5-12A823F1EFE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725A09-7D8E-402F-808D-7F5282EDA72F}"/>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5" name="Footer Placeholder 4">
            <a:extLst>
              <a:ext uri="{FF2B5EF4-FFF2-40B4-BE49-F238E27FC236}">
                <a16:creationId xmlns:a16="http://schemas.microsoft.com/office/drawing/2014/main" id="{71FCD5D7-C3F2-4C4E-B0C0-CEE8EB93EE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3FD9677-F288-434A-BA3F-2A85B8C9B604}"/>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1330485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70329-628A-40B4-8310-3397A91668A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98D56BA-B45C-4DF5-9BB5-28EE97480EE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62FE67-B483-4B9F-B774-F3D45C2AE165}"/>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5" name="Footer Placeholder 4">
            <a:extLst>
              <a:ext uri="{FF2B5EF4-FFF2-40B4-BE49-F238E27FC236}">
                <a16:creationId xmlns:a16="http://schemas.microsoft.com/office/drawing/2014/main" id="{DC8C6BDB-54D7-4643-AF19-0ECE44DE1B7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A31BEF-1099-4D7B-A325-91654A896863}"/>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2326664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F2B99-4E7D-4227-818A-77F7E536807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21A5ED9-F076-4E92-A469-31C9D307879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32167AE-8A68-400A-9F17-0B79FD91E6B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62F9603-8E67-4596-8FBA-36DC18D87706}"/>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6" name="Footer Placeholder 5">
            <a:extLst>
              <a:ext uri="{FF2B5EF4-FFF2-40B4-BE49-F238E27FC236}">
                <a16:creationId xmlns:a16="http://schemas.microsoft.com/office/drawing/2014/main" id="{528AB5F2-18C6-4C1F-A286-7597C5E635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ADD8AA6-3C5D-45E9-B9CB-706F4DB511D0}"/>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3987921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7A1AB3-957B-4AC5-B1BF-3B47FC631BB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0B97A72-1754-4B3D-BAA2-9BAA830334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662B041-4607-4D4F-A4E5-5EF450FB5BE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FB2D23A-3F8C-46E2-BF92-F02FEEC8C10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F6593B6-0B91-4E0C-89FF-880C2FAC744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11C9B11-50BE-40F6-B078-FA0BCE4FF5F4}"/>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8" name="Footer Placeholder 7">
            <a:extLst>
              <a:ext uri="{FF2B5EF4-FFF2-40B4-BE49-F238E27FC236}">
                <a16:creationId xmlns:a16="http://schemas.microsoft.com/office/drawing/2014/main" id="{4430B168-97E2-44FA-9B47-B089E958CF9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075592A-7B70-42F7-9CB3-896F0B1452D5}"/>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1792925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F73BF-92C6-4D63-8D83-D2EBB663DBD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7F8B8FC-E5DA-448B-9509-D4FAE9AF565F}"/>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4" name="Footer Placeholder 3">
            <a:extLst>
              <a:ext uri="{FF2B5EF4-FFF2-40B4-BE49-F238E27FC236}">
                <a16:creationId xmlns:a16="http://schemas.microsoft.com/office/drawing/2014/main" id="{240BFF67-DF86-4B94-B5B4-1B53BB55CC3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B61E1BC-3442-4C07-89AC-5A5A9811B3B4}"/>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1259598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845087-2F38-4847-8230-5EAB8FF50931}"/>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3" name="Footer Placeholder 2">
            <a:extLst>
              <a:ext uri="{FF2B5EF4-FFF2-40B4-BE49-F238E27FC236}">
                <a16:creationId xmlns:a16="http://schemas.microsoft.com/office/drawing/2014/main" id="{C812240B-2AEB-49CD-971C-78B5C8486D2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2DE9889-A808-4C02-81B5-33644018D44A}"/>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3838305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27ED9-D77E-4E11-BBE7-EDC9B3C88C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B8654B7-E431-42E5-B4F0-E763FDF2A9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0A721B4-4E4E-48BA-A406-10D6A29CDB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7CA0DE8-3CAD-481B-ABF4-904DBAB10948}"/>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6" name="Footer Placeholder 5">
            <a:extLst>
              <a:ext uri="{FF2B5EF4-FFF2-40B4-BE49-F238E27FC236}">
                <a16:creationId xmlns:a16="http://schemas.microsoft.com/office/drawing/2014/main" id="{E45ADC78-902C-4342-9209-887388607A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54D2489-A99D-4608-8B9F-A90221847D40}"/>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3949165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C434E-93C9-42B2-A69E-B5CA65CA89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57DD437-9BA6-4A19-AF3F-4008046232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5D75FDF-D39F-4ED6-B0A6-8BAC71DA81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45243F-57A5-4620-8EA6-BD4A81A67EFF}"/>
              </a:ext>
            </a:extLst>
          </p:cNvPr>
          <p:cNvSpPr>
            <a:spLocks noGrp="1"/>
          </p:cNvSpPr>
          <p:nvPr>
            <p:ph type="dt" sz="half" idx="10"/>
          </p:nvPr>
        </p:nvSpPr>
        <p:spPr/>
        <p:txBody>
          <a:bodyPr/>
          <a:lstStyle/>
          <a:p>
            <a:fld id="{F0697EA8-1018-42D6-9B2D-FAF1E24C56E2}" type="datetimeFigureOut">
              <a:rPr lang="en-GB" smtClean="0"/>
              <a:t>04/05/2020</a:t>
            </a:fld>
            <a:endParaRPr lang="en-GB"/>
          </a:p>
        </p:txBody>
      </p:sp>
      <p:sp>
        <p:nvSpPr>
          <p:cNvPr id="6" name="Footer Placeholder 5">
            <a:extLst>
              <a:ext uri="{FF2B5EF4-FFF2-40B4-BE49-F238E27FC236}">
                <a16:creationId xmlns:a16="http://schemas.microsoft.com/office/drawing/2014/main" id="{49FA5A54-6C7B-40A7-AB9A-B82493CFE12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2573AE-76C7-4997-990E-7EC006AE4392}"/>
              </a:ext>
            </a:extLst>
          </p:cNvPr>
          <p:cNvSpPr>
            <a:spLocks noGrp="1"/>
          </p:cNvSpPr>
          <p:nvPr>
            <p:ph type="sldNum" sz="quarter" idx="12"/>
          </p:nvPr>
        </p:nvSpPr>
        <p:spPr/>
        <p:txBody>
          <a:bodyPr/>
          <a:lstStyle/>
          <a:p>
            <a:fld id="{72ED0DC8-8B68-4FD7-94C8-37C2B3698F84}" type="slidenum">
              <a:rPr lang="en-GB" smtClean="0"/>
              <a:t>‹#›</a:t>
            </a:fld>
            <a:endParaRPr lang="en-GB"/>
          </a:p>
        </p:txBody>
      </p:sp>
    </p:spTree>
    <p:extLst>
      <p:ext uri="{BB962C8B-B14F-4D97-AF65-F5344CB8AC3E}">
        <p14:creationId xmlns:p14="http://schemas.microsoft.com/office/powerpoint/2010/main" val="3637451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7C4794-6A2A-40DC-A362-A95DE76E83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945132-FD05-4A8D-80F1-5C3998D28B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77DD4F-1A71-4B32-BA17-E99404B59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697EA8-1018-42D6-9B2D-FAF1E24C56E2}" type="datetimeFigureOut">
              <a:rPr lang="en-GB" smtClean="0"/>
              <a:t>04/05/2020</a:t>
            </a:fld>
            <a:endParaRPr lang="en-GB"/>
          </a:p>
        </p:txBody>
      </p:sp>
      <p:sp>
        <p:nvSpPr>
          <p:cNvPr id="5" name="Footer Placeholder 4">
            <a:extLst>
              <a:ext uri="{FF2B5EF4-FFF2-40B4-BE49-F238E27FC236}">
                <a16:creationId xmlns:a16="http://schemas.microsoft.com/office/drawing/2014/main" id="{009025E0-4DDD-4F96-8E5A-73B266C7F0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BB157C4-E7F0-43B3-8AE6-1532513C05F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ED0DC8-8B68-4FD7-94C8-37C2B3698F84}" type="slidenum">
              <a:rPr lang="en-GB" smtClean="0"/>
              <a:t>‹#›</a:t>
            </a:fld>
            <a:endParaRPr lang="en-GB"/>
          </a:p>
        </p:txBody>
      </p:sp>
    </p:spTree>
    <p:extLst>
      <p:ext uri="{BB962C8B-B14F-4D97-AF65-F5344CB8AC3E}">
        <p14:creationId xmlns:p14="http://schemas.microsoft.com/office/powerpoint/2010/main" val="3704607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3g44WplTCh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owlcation.com/humanities/Analysis-of-Poem-Blessing-by-Imtiaz-Dharker"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CDC56-EC49-43B4-8DC8-BA2A714C4F5F}"/>
              </a:ext>
            </a:extLst>
          </p:cNvPr>
          <p:cNvSpPr>
            <a:spLocks noGrp="1"/>
          </p:cNvSpPr>
          <p:nvPr>
            <p:ph type="ctrTitle"/>
          </p:nvPr>
        </p:nvSpPr>
        <p:spPr/>
        <p:txBody>
          <a:bodyPr/>
          <a:lstStyle/>
          <a:p>
            <a:r>
              <a:rPr lang="en-US" dirty="0"/>
              <a:t>Blessing</a:t>
            </a:r>
            <a:endParaRPr lang="en-GB" dirty="0"/>
          </a:p>
        </p:txBody>
      </p:sp>
      <p:sp>
        <p:nvSpPr>
          <p:cNvPr id="3" name="Subtitle 2">
            <a:extLst>
              <a:ext uri="{FF2B5EF4-FFF2-40B4-BE49-F238E27FC236}">
                <a16:creationId xmlns:a16="http://schemas.microsoft.com/office/drawing/2014/main" id="{9BE6AA41-200E-48FF-BB99-41240AC7D071}"/>
              </a:ext>
            </a:extLst>
          </p:cNvPr>
          <p:cNvSpPr>
            <a:spLocks noGrp="1"/>
          </p:cNvSpPr>
          <p:nvPr>
            <p:ph type="subTitle" idx="1"/>
          </p:nvPr>
        </p:nvSpPr>
        <p:spPr/>
        <p:txBody>
          <a:bodyPr/>
          <a:lstStyle/>
          <a:p>
            <a:r>
              <a:rPr lang="en-US" dirty="0"/>
              <a:t>Learning Intention: to develop an interpretation of the poem and link it to the cultural context.</a:t>
            </a:r>
          </a:p>
          <a:p>
            <a:r>
              <a:rPr lang="en-US" dirty="0"/>
              <a:t>Success criteria: you will understand what the poet is trying to say, and why she felt it was important to say it.</a:t>
            </a:r>
            <a:endParaRPr lang="en-GB" dirty="0"/>
          </a:p>
        </p:txBody>
      </p:sp>
    </p:spTree>
    <p:extLst>
      <p:ext uri="{BB962C8B-B14F-4D97-AF65-F5344CB8AC3E}">
        <p14:creationId xmlns:p14="http://schemas.microsoft.com/office/powerpoint/2010/main" val="1308352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8C882-3F79-4942-AA1D-2A4149245A9D}"/>
              </a:ext>
            </a:extLst>
          </p:cNvPr>
          <p:cNvSpPr>
            <a:spLocks noGrp="1"/>
          </p:cNvSpPr>
          <p:nvPr>
            <p:ph type="title"/>
          </p:nvPr>
        </p:nvSpPr>
        <p:spPr/>
        <p:txBody>
          <a:bodyPr/>
          <a:lstStyle/>
          <a:p>
            <a:r>
              <a:rPr lang="en-US" dirty="0"/>
              <a:t>Extension Challenge</a:t>
            </a:r>
            <a:endParaRPr lang="en-GB" dirty="0"/>
          </a:p>
        </p:txBody>
      </p:sp>
      <p:sp>
        <p:nvSpPr>
          <p:cNvPr id="3" name="Content Placeholder 2">
            <a:extLst>
              <a:ext uri="{FF2B5EF4-FFF2-40B4-BE49-F238E27FC236}">
                <a16:creationId xmlns:a16="http://schemas.microsoft.com/office/drawing/2014/main" id="{2838D62C-574B-40DD-BFD9-572ED0A2B3EC}"/>
              </a:ext>
            </a:extLst>
          </p:cNvPr>
          <p:cNvSpPr>
            <a:spLocks noGrp="1"/>
          </p:cNvSpPr>
          <p:nvPr>
            <p:ph idx="1"/>
          </p:nvPr>
        </p:nvSpPr>
        <p:spPr>
          <a:solidFill>
            <a:srgbClr val="FFFF00"/>
          </a:solidFill>
        </p:spPr>
        <p:txBody>
          <a:bodyPr>
            <a:normAutofit fontScale="92500"/>
          </a:bodyPr>
          <a:lstStyle/>
          <a:p>
            <a:r>
              <a:rPr lang="en-US" dirty="0"/>
              <a:t>On You Tube, you will see a selection of videos where various people – both teachers and students – have analysed the poem.</a:t>
            </a:r>
          </a:p>
          <a:p>
            <a:r>
              <a:rPr lang="en-US" dirty="0"/>
              <a:t>Watch a couple of these and use to add your notes if you feel the ideas presented are valid. (They are of varying quality.)</a:t>
            </a:r>
          </a:p>
          <a:p>
            <a:pPr marL="0" indent="0" algn="ctr">
              <a:buNone/>
            </a:pPr>
            <a:r>
              <a:rPr lang="en-US" b="1" dirty="0"/>
              <a:t>Now, using your notes, create either an audio, or audio-visual </a:t>
            </a:r>
          </a:p>
          <a:p>
            <a:pPr marL="0" indent="0" algn="ctr">
              <a:buNone/>
            </a:pPr>
            <a:r>
              <a:rPr lang="en-US" b="1" dirty="0"/>
              <a:t>presentation of the poem.</a:t>
            </a:r>
          </a:p>
          <a:p>
            <a:r>
              <a:rPr lang="en-US" dirty="0"/>
              <a:t>You could be literal and talk through it annotating as you go, or you could be more creative and use images or animations to convey the meaning of the poem. I suspect it will depend on your IT skills!</a:t>
            </a:r>
          </a:p>
          <a:p>
            <a:r>
              <a:rPr lang="en-US" dirty="0"/>
              <a:t>Please upload in the folder on Teams and mark it clearly with your name.</a:t>
            </a:r>
            <a:endParaRPr lang="en-GB" dirty="0"/>
          </a:p>
        </p:txBody>
      </p:sp>
    </p:spTree>
    <p:extLst>
      <p:ext uri="{BB962C8B-B14F-4D97-AF65-F5344CB8AC3E}">
        <p14:creationId xmlns:p14="http://schemas.microsoft.com/office/powerpoint/2010/main" val="17904158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C8E152-E9FE-413E-89D4-B88DEE6FF366}"/>
              </a:ext>
            </a:extLst>
          </p:cNvPr>
          <p:cNvSpPr>
            <a:spLocks noGrp="1"/>
          </p:cNvSpPr>
          <p:nvPr>
            <p:ph type="title"/>
          </p:nvPr>
        </p:nvSpPr>
        <p:spPr/>
        <p:txBody>
          <a:bodyPr/>
          <a:lstStyle/>
          <a:p>
            <a:r>
              <a:rPr lang="en-US" dirty="0"/>
              <a:t>Essay writing</a:t>
            </a:r>
            <a:endParaRPr lang="en-GB" dirty="0"/>
          </a:p>
        </p:txBody>
      </p:sp>
      <p:sp>
        <p:nvSpPr>
          <p:cNvPr id="3" name="Content Placeholder 2">
            <a:extLst>
              <a:ext uri="{FF2B5EF4-FFF2-40B4-BE49-F238E27FC236}">
                <a16:creationId xmlns:a16="http://schemas.microsoft.com/office/drawing/2014/main" id="{38CD3EF1-BAAB-465E-AD8A-8E4F4DDCEBC1}"/>
              </a:ext>
            </a:extLst>
          </p:cNvPr>
          <p:cNvSpPr>
            <a:spLocks noGrp="1"/>
          </p:cNvSpPr>
          <p:nvPr>
            <p:ph idx="1"/>
          </p:nvPr>
        </p:nvSpPr>
        <p:spPr>
          <a:solidFill>
            <a:srgbClr val="FFFF00"/>
          </a:solidFill>
        </p:spPr>
        <p:txBody>
          <a:bodyPr/>
          <a:lstStyle/>
          <a:p>
            <a:pPr marL="0" indent="0" algn="ctr">
              <a:buNone/>
            </a:pPr>
            <a:r>
              <a:rPr lang="en-US" dirty="0"/>
              <a:t>Now you know the poem and have analysed all the devices, we do need to refer back to essay technique – sorry!</a:t>
            </a:r>
          </a:p>
          <a:p>
            <a:pPr marL="0" indent="0">
              <a:buNone/>
            </a:pPr>
            <a:r>
              <a:rPr lang="en-US" sz="3600" b="1" dirty="0"/>
              <a:t>Remember to use a clear PEE structure.</a:t>
            </a:r>
          </a:p>
          <a:p>
            <a:r>
              <a:rPr lang="en-US" dirty="0"/>
              <a:t>P- make a clear </a:t>
            </a:r>
            <a:r>
              <a:rPr lang="en-US" sz="3600" b="1" dirty="0"/>
              <a:t>point</a:t>
            </a:r>
            <a:r>
              <a:rPr lang="en-US" dirty="0"/>
              <a:t> about the poem </a:t>
            </a:r>
          </a:p>
          <a:p>
            <a:r>
              <a:rPr lang="en-US" dirty="0"/>
              <a:t>E – </a:t>
            </a:r>
            <a:r>
              <a:rPr lang="en-US" sz="3600" b="1" dirty="0"/>
              <a:t>evidence</a:t>
            </a:r>
            <a:r>
              <a:rPr lang="en-US" dirty="0"/>
              <a:t> from the poem should support or illustrate your point</a:t>
            </a:r>
          </a:p>
          <a:p>
            <a:r>
              <a:rPr lang="en-US" dirty="0"/>
              <a:t>E – </a:t>
            </a:r>
            <a:r>
              <a:rPr lang="en-US" sz="3600" b="1" dirty="0"/>
              <a:t>explanation</a:t>
            </a:r>
            <a:r>
              <a:rPr lang="en-US" dirty="0"/>
              <a:t> should analyse how the quote helps support your point. What does it make the reader think, feel, understand, realise?</a:t>
            </a:r>
            <a:endParaRPr lang="en-GB" dirty="0"/>
          </a:p>
        </p:txBody>
      </p:sp>
    </p:spTree>
    <p:extLst>
      <p:ext uri="{BB962C8B-B14F-4D97-AF65-F5344CB8AC3E}">
        <p14:creationId xmlns:p14="http://schemas.microsoft.com/office/powerpoint/2010/main" val="3633532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6915A-8EBE-475B-AE3B-5F1479600D0A}"/>
              </a:ext>
            </a:extLst>
          </p:cNvPr>
          <p:cNvSpPr>
            <a:spLocks noGrp="1"/>
          </p:cNvSpPr>
          <p:nvPr>
            <p:ph type="title"/>
          </p:nvPr>
        </p:nvSpPr>
        <p:spPr/>
        <p:txBody>
          <a:bodyPr/>
          <a:lstStyle/>
          <a:p>
            <a:r>
              <a:rPr lang="en-US" dirty="0"/>
              <a:t>P – A Point Well Made</a:t>
            </a:r>
            <a:endParaRPr lang="en-GB" dirty="0"/>
          </a:p>
        </p:txBody>
      </p:sp>
      <p:sp>
        <p:nvSpPr>
          <p:cNvPr id="3" name="Content Placeholder 2">
            <a:extLst>
              <a:ext uri="{FF2B5EF4-FFF2-40B4-BE49-F238E27FC236}">
                <a16:creationId xmlns:a16="http://schemas.microsoft.com/office/drawing/2014/main" id="{C4E078BC-A81D-4D0E-8332-141B44BB8D4D}"/>
              </a:ext>
            </a:extLst>
          </p:cNvPr>
          <p:cNvSpPr>
            <a:spLocks noGrp="1"/>
          </p:cNvSpPr>
          <p:nvPr>
            <p:ph idx="1"/>
          </p:nvPr>
        </p:nvSpPr>
        <p:spPr>
          <a:solidFill>
            <a:srgbClr val="FFFF00"/>
          </a:solidFill>
        </p:spPr>
        <p:txBody>
          <a:bodyPr>
            <a:normAutofit lnSpcReduction="10000"/>
          </a:bodyPr>
          <a:lstStyle/>
          <a:p>
            <a:pPr marL="0" indent="0">
              <a:buNone/>
            </a:pPr>
            <a:r>
              <a:rPr lang="en-US" dirty="0"/>
              <a:t>This is your topic sentence at the start of each paragraph.</a:t>
            </a:r>
          </a:p>
          <a:p>
            <a:pPr marL="0" indent="0">
              <a:buNone/>
            </a:pPr>
            <a:r>
              <a:rPr lang="en-US" dirty="0"/>
              <a:t>You can lead with a comment about meaning or an identification of a device.</a:t>
            </a:r>
          </a:p>
          <a:p>
            <a:pPr marL="0" indent="0">
              <a:buNone/>
            </a:pPr>
            <a:r>
              <a:rPr lang="en-US" dirty="0"/>
              <a:t>For example:</a:t>
            </a:r>
          </a:p>
          <a:p>
            <a:r>
              <a:rPr lang="en-US" dirty="0"/>
              <a:t>Meaning: </a:t>
            </a:r>
            <a:r>
              <a:rPr lang="en-US" dirty="0" err="1"/>
              <a:t>Dharker</a:t>
            </a:r>
            <a:r>
              <a:rPr lang="en-US" dirty="0"/>
              <a:t> describes the burst pipe as a spiritual moment, almost as if a miracle has occurred.</a:t>
            </a:r>
          </a:p>
          <a:p>
            <a:r>
              <a:rPr lang="en-US" dirty="0"/>
              <a:t>Device: </a:t>
            </a:r>
            <a:r>
              <a:rPr lang="en-US" dirty="0" err="1"/>
              <a:t>Dharker</a:t>
            </a:r>
            <a:r>
              <a:rPr lang="en-US" dirty="0"/>
              <a:t> uses a metaphor to suggest the bursting of the pipe is a moment of spiritual importance to the people of the slum.</a:t>
            </a:r>
          </a:p>
          <a:p>
            <a:pPr marL="0" indent="0">
              <a:buNone/>
            </a:pPr>
            <a:r>
              <a:rPr lang="en-US" dirty="0"/>
              <a:t>I am actually talking about the same thing but the way I have started it is different.</a:t>
            </a:r>
            <a:endParaRPr lang="en-GB" dirty="0"/>
          </a:p>
        </p:txBody>
      </p:sp>
    </p:spTree>
    <p:extLst>
      <p:ext uri="{BB962C8B-B14F-4D97-AF65-F5344CB8AC3E}">
        <p14:creationId xmlns:p14="http://schemas.microsoft.com/office/powerpoint/2010/main" val="3986721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086D2-C7CB-4148-B136-33911A1861F4}"/>
              </a:ext>
            </a:extLst>
          </p:cNvPr>
          <p:cNvSpPr>
            <a:spLocks noGrp="1"/>
          </p:cNvSpPr>
          <p:nvPr>
            <p:ph type="title"/>
          </p:nvPr>
        </p:nvSpPr>
        <p:spPr/>
        <p:txBody>
          <a:bodyPr/>
          <a:lstStyle/>
          <a:p>
            <a:r>
              <a:rPr lang="en-US" dirty="0"/>
              <a:t>E- Using the best evidence</a:t>
            </a:r>
            <a:endParaRPr lang="en-GB" dirty="0"/>
          </a:p>
        </p:txBody>
      </p:sp>
      <p:sp>
        <p:nvSpPr>
          <p:cNvPr id="3" name="Content Placeholder 2">
            <a:extLst>
              <a:ext uri="{FF2B5EF4-FFF2-40B4-BE49-F238E27FC236}">
                <a16:creationId xmlns:a16="http://schemas.microsoft.com/office/drawing/2014/main" id="{9DF42058-E3B6-4E16-8983-0674D6083503}"/>
              </a:ext>
            </a:extLst>
          </p:cNvPr>
          <p:cNvSpPr>
            <a:spLocks noGrp="1"/>
          </p:cNvSpPr>
          <p:nvPr>
            <p:ph idx="1"/>
          </p:nvPr>
        </p:nvSpPr>
        <p:spPr>
          <a:solidFill>
            <a:srgbClr val="FFFF00"/>
          </a:solidFill>
        </p:spPr>
        <p:txBody>
          <a:bodyPr/>
          <a:lstStyle/>
          <a:p>
            <a:r>
              <a:rPr lang="en-US" dirty="0"/>
              <a:t>Meaning: </a:t>
            </a:r>
            <a:r>
              <a:rPr lang="en-US" dirty="0" err="1"/>
              <a:t>Dharker</a:t>
            </a:r>
            <a:r>
              <a:rPr lang="en-US" dirty="0"/>
              <a:t> describes the burst pipe as a spiritual moment, almost as if a miracle has occurred.</a:t>
            </a:r>
          </a:p>
          <a:p>
            <a:r>
              <a:rPr lang="en-US" dirty="0"/>
              <a:t>Device: </a:t>
            </a:r>
            <a:r>
              <a:rPr lang="en-US" dirty="0" err="1"/>
              <a:t>Dharker</a:t>
            </a:r>
            <a:r>
              <a:rPr lang="en-US" dirty="0"/>
              <a:t> uses a metaphor to suggest the bursting of the pipe is a moment of spiritual importance to the people of the slum.</a:t>
            </a:r>
          </a:p>
          <a:p>
            <a:pPr marL="0" indent="0">
              <a:buNone/>
            </a:pPr>
            <a:r>
              <a:rPr lang="en-GB" b="1" dirty="0"/>
              <a:t>Take one of the points above and find the evidence that supports it. </a:t>
            </a:r>
          </a:p>
          <a:p>
            <a:pPr marL="0" indent="0">
              <a:buNone/>
            </a:pPr>
            <a:r>
              <a:rPr lang="en-GB" dirty="0"/>
              <a:t>Write out the point, then follow it with the evidence.  Try to </a:t>
            </a:r>
            <a:r>
              <a:rPr lang="en-GB" b="1" u="sng" dirty="0"/>
              <a:t>integrate</a:t>
            </a:r>
            <a:r>
              <a:rPr lang="en-GB" u="sng" dirty="0"/>
              <a:t> </a:t>
            </a:r>
            <a:r>
              <a:rPr lang="en-GB" dirty="0"/>
              <a:t>your quote into your sentence. We have discussed how to do this in class; however, the next slide is a reminder.</a:t>
            </a:r>
          </a:p>
        </p:txBody>
      </p:sp>
    </p:spTree>
    <p:extLst>
      <p:ext uri="{BB962C8B-B14F-4D97-AF65-F5344CB8AC3E}">
        <p14:creationId xmlns:p14="http://schemas.microsoft.com/office/powerpoint/2010/main" val="1773248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E5EE5-DD0E-4E65-A404-28A1FE0B42CF}"/>
              </a:ext>
            </a:extLst>
          </p:cNvPr>
          <p:cNvSpPr>
            <a:spLocks noGrp="1"/>
          </p:cNvSpPr>
          <p:nvPr>
            <p:ph type="title"/>
          </p:nvPr>
        </p:nvSpPr>
        <p:spPr/>
        <p:txBody>
          <a:bodyPr/>
          <a:lstStyle/>
          <a:p>
            <a:r>
              <a:rPr lang="en-US" dirty="0"/>
              <a:t>Revision – integrating quotes</a:t>
            </a:r>
            <a:endParaRPr lang="en-GB" dirty="0"/>
          </a:p>
        </p:txBody>
      </p:sp>
      <p:sp>
        <p:nvSpPr>
          <p:cNvPr id="3" name="Content Placeholder 2">
            <a:extLst>
              <a:ext uri="{FF2B5EF4-FFF2-40B4-BE49-F238E27FC236}">
                <a16:creationId xmlns:a16="http://schemas.microsoft.com/office/drawing/2014/main" id="{084438A1-E840-4488-8CD9-A11C55B58F9F}"/>
              </a:ext>
            </a:extLst>
          </p:cNvPr>
          <p:cNvSpPr>
            <a:spLocks noGrp="1"/>
          </p:cNvSpPr>
          <p:nvPr>
            <p:ph idx="1"/>
          </p:nvPr>
        </p:nvSpPr>
        <p:spPr>
          <a:solidFill>
            <a:srgbClr val="FFFF00"/>
          </a:solidFill>
        </p:spPr>
        <p:txBody>
          <a:bodyPr>
            <a:normAutofit fontScale="92500" lnSpcReduction="20000"/>
          </a:bodyPr>
          <a:lstStyle/>
          <a:p>
            <a:pPr marL="0" indent="0">
              <a:buNone/>
            </a:pPr>
            <a:r>
              <a:rPr lang="en-US" dirty="0"/>
              <a:t>This means you fit them in with the grammar of your sentence rather than having to introduce them by saying, ‘The quote that shows this is…’ (or something similar.)</a:t>
            </a:r>
          </a:p>
          <a:p>
            <a:pPr marL="0" indent="0">
              <a:buNone/>
            </a:pPr>
            <a:r>
              <a:rPr lang="en-US" b="1" u="sng" dirty="0"/>
              <a:t>Integrated quote:</a:t>
            </a:r>
          </a:p>
          <a:p>
            <a:pPr marL="0" indent="0">
              <a:buNone/>
            </a:pPr>
            <a:r>
              <a:rPr lang="en-US" dirty="0" err="1"/>
              <a:t>Dharker</a:t>
            </a:r>
            <a:r>
              <a:rPr lang="en-US" dirty="0"/>
              <a:t> uses a metaphor to suggest the bursting of the pipe is a moment of spiritual importance to the people of the slum. By comparing the sound of the water to the ‘voice of kindly god’, she…</a:t>
            </a:r>
          </a:p>
          <a:p>
            <a:pPr marL="0" indent="0">
              <a:buNone/>
            </a:pPr>
            <a:r>
              <a:rPr lang="en-US" b="1" u="sng" dirty="0"/>
              <a:t>Quote is not integrated:</a:t>
            </a:r>
          </a:p>
          <a:p>
            <a:pPr marL="0" indent="0">
              <a:buNone/>
            </a:pPr>
            <a:r>
              <a:rPr lang="en-US" dirty="0" err="1"/>
              <a:t>Dharker</a:t>
            </a:r>
            <a:r>
              <a:rPr lang="en-US" dirty="0"/>
              <a:t> uses a metaphor to suggest the bursting of the pipe is a moment of spiritual importance to the people of the slum. The metaphor is used in the following quote, ‘voice of a kindly god’, which…</a:t>
            </a:r>
          </a:p>
          <a:p>
            <a:pPr marL="0" indent="0">
              <a:buNone/>
            </a:pPr>
            <a:r>
              <a:rPr lang="en-US" dirty="0"/>
              <a:t>= too repetitive and too many wasted words. You are timed in your exam and integrating your quotes is quicker!</a:t>
            </a:r>
          </a:p>
          <a:p>
            <a:pPr marL="0" indent="0">
              <a:buNone/>
            </a:pPr>
            <a:endParaRPr lang="en-US" dirty="0"/>
          </a:p>
          <a:p>
            <a:pPr marL="0" indent="0">
              <a:buNone/>
            </a:pPr>
            <a:endParaRPr lang="en-US" dirty="0"/>
          </a:p>
          <a:p>
            <a:endParaRPr lang="en-GB" dirty="0"/>
          </a:p>
        </p:txBody>
      </p:sp>
    </p:spTree>
    <p:extLst>
      <p:ext uri="{BB962C8B-B14F-4D97-AF65-F5344CB8AC3E}">
        <p14:creationId xmlns:p14="http://schemas.microsoft.com/office/powerpoint/2010/main" val="323875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AC3226-E697-4ED8-94D7-602F184DD2EA}"/>
              </a:ext>
            </a:extLst>
          </p:cNvPr>
          <p:cNvSpPr>
            <a:spLocks noGrp="1"/>
          </p:cNvSpPr>
          <p:nvPr>
            <p:ph type="title"/>
          </p:nvPr>
        </p:nvSpPr>
        <p:spPr/>
        <p:txBody>
          <a:bodyPr/>
          <a:lstStyle/>
          <a:p>
            <a:r>
              <a:rPr lang="en-US" dirty="0"/>
              <a:t>E – Writing a decent explanation</a:t>
            </a:r>
            <a:endParaRPr lang="en-GB" dirty="0"/>
          </a:p>
        </p:txBody>
      </p:sp>
      <p:sp>
        <p:nvSpPr>
          <p:cNvPr id="3" name="Content Placeholder 2">
            <a:extLst>
              <a:ext uri="{FF2B5EF4-FFF2-40B4-BE49-F238E27FC236}">
                <a16:creationId xmlns:a16="http://schemas.microsoft.com/office/drawing/2014/main" id="{8FAE53AE-D497-4EFE-8730-F9FE12E60625}"/>
              </a:ext>
            </a:extLst>
          </p:cNvPr>
          <p:cNvSpPr>
            <a:spLocks noGrp="1"/>
          </p:cNvSpPr>
          <p:nvPr>
            <p:ph idx="1"/>
          </p:nvPr>
        </p:nvSpPr>
        <p:spPr>
          <a:solidFill>
            <a:srgbClr val="FFFF00"/>
          </a:solidFill>
        </p:spPr>
        <p:txBody>
          <a:bodyPr>
            <a:normAutofit lnSpcReduction="10000"/>
          </a:bodyPr>
          <a:lstStyle/>
          <a:p>
            <a:pPr marL="0" indent="0">
              <a:buNone/>
            </a:pPr>
            <a:r>
              <a:rPr lang="en-US" b="1" dirty="0"/>
              <a:t>You’ve got your point and quote, now return to your analysis grid and add your explanation.</a:t>
            </a:r>
          </a:p>
          <a:p>
            <a:pPr marL="0" indent="0">
              <a:buNone/>
            </a:pPr>
            <a:r>
              <a:rPr lang="en-US" dirty="0"/>
              <a:t>For example:</a:t>
            </a:r>
          </a:p>
          <a:p>
            <a:r>
              <a:rPr lang="en-US" dirty="0" err="1"/>
              <a:t>Dharker</a:t>
            </a:r>
            <a:r>
              <a:rPr lang="en-US" dirty="0"/>
              <a:t> uses a metaphor to suggest the bursting of the pipe is a moment of spiritual importance to the people of the slum. By comparing the sound of the water to the ‘voice of kindly god’, she is suggesting that it is viewed as a gift from a god. The people view it as a miracle and evidence that a loving god is looking down on them. </a:t>
            </a:r>
            <a:r>
              <a:rPr lang="en-US" dirty="0">
                <a:solidFill>
                  <a:srgbClr val="FF0000"/>
                </a:solidFill>
              </a:rPr>
              <a:t>(This could then be developed further by linking to other religious imagery. I’d use ‘congregation’ and explain how this reiterates the idea of a religious event.)</a:t>
            </a:r>
          </a:p>
          <a:p>
            <a:endParaRPr lang="en-GB" dirty="0"/>
          </a:p>
        </p:txBody>
      </p:sp>
    </p:spTree>
    <p:extLst>
      <p:ext uri="{BB962C8B-B14F-4D97-AF65-F5344CB8AC3E}">
        <p14:creationId xmlns:p14="http://schemas.microsoft.com/office/powerpoint/2010/main" val="1724027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6428F-58C2-4E79-A2D0-209094A5D8A2}"/>
              </a:ext>
            </a:extLst>
          </p:cNvPr>
          <p:cNvSpPr>
            <a:spLocks noGrp="1"/>
          </p:cNvSpPr>
          <p:nvPr>
            <p:ph type="title"/>
          </p:nvPr>
        </p:nvSpPr>
        <p:spPr/>
        <p:txBody>
          <a:bodyPr/>
          <a:lstStyle/>
          <a:p>
            <a:r>
              <a:rPr lang="en-US" dirty="0"/>
              <a:t>Remember phrases to analyse language</a:t>
            </a:r>
            <a:endParaRPr lang="en-GB" dirty="0"/>
          </a:p>
        </p:txBody>
      </p:sp>
      <p:sp>
        <p:nvSpPr>
          <p:cNvPr id="8" name="Content Placeholder 7">
            <a:extLst>
              <a:ext uri="{FF2B5EF4-FFF2-40B4-BE49-F238E27FC236}">
                <a16:creationId xmlns:a16="http://schemas.microsoft.com/office/drawing/2014/main" id="{9ED9B56D-134F-4E09-8C97-99959F0F5B26}"/>
              </a:ext>
            </a:extLst>
          </p:cNvPr>
          <p:cNvSpPr>
            <a:spLocks noGrp="1"/>
          </p:cNvSpPr>
          <p:nvPr>
            <p:ph sz="half" idx="1"/>
          </p:nvPr>
        </p:nvSpPr>
        <p:spPr>
          <a:solidFill>
            <a:srgbClr val="FFFF00"/>
          </a:solidFill>
        </p:spPr>
        <p:txBody>
          <a:bodyPr/>
          <a:lstStyle/>
          <a:p>
            <a:r>
              <a:rPr lang="en-US" dirty="0"/>
              <a:t>This suggests</a:t>
            </a:r>
          </a:p>
          <a:p>
            <a:r>
              <a:rPr lang="en-US" dirty="0"/>
              <a:t>This implies</a:t>
            </a:r>
          </a:p>
          <a:p>
            <a:r>
              <a:rPr lang="en-US" dirty="0"/>
              <a:t>The poet is attempting to </a:t>
            </a:r>
          </a:p>
          <a:p>
            <a:r>
              <a:rPr lang="en-US" dirty="0"/>
              <a:t>By… the poet is…</a:t>
            </a:r>
          </a:p>
          <a:p>
            <a:r>
              <a:rPr lang="en-US" dirty="0"/>
              <a:t>The connotations/associations of this word/phrase/image are…</a:t>
            </a:r>
          </a:p>
          <a:p>
            <a:r>
              <a:rPr lang="en-US" dirty="0"/>
              <a:t>This reiterates</a:t>
            </a:r>
          </a:p>
          <a:p>
            <a:r>
              <a:rPr lang="en-US" dirty="0"/>
              <a:t>Alludes to…</a:t>
            </a:r>
            <a:endParaRPr lang="en-GB" dirty="0"/>
          </a:p>
        </p:txBody>
      </p:sp>
      <p:sp>
        <p:nvSpPr>
          <p:cNvPr id="9" name="Content Placeholder 8">
            <a:extLst>
              <a:ext uri="{FF2B5EF4-FFF2-40B4-BE49-F238E27FC236}">
                <a16:creationId xmlns:a16="http://schemas.microsoft.com/office/drawing/2014/main" id="{E0B3D486-8458-4703-BD24-94EB1680EB53}"/>
              </a:ext>
            </a:extLst>
          </p:cNvPr>
          <p:cNvSpPr>
            <a:spLocks noGrp="1"/>
          </p:cNvSpPr>
          <p:nvPr>
            <p:ph sz="half" idx="2"/>
          </p:nvPr>
        </p:nvSpPr>
        <p:spPr>
          <a:solidFill>
            <a:srgbClr val="FFFF00"/>
          </a:solidFill>
        </p:spPr>
        <p:txBody>
          <a:bodyPr/>
          <a:lstStyle/>
          <a:p>
            <a:r>
              <a:rPr lang="en-US" dirty="0"/>
              <a:t>Makes the reader think/feel /imagine/realise/understand…</a:t>
            </a:r>
          </a:p>
          <a:p>
            <a:r>
              <a:rPr lang="en-US" dirty="0"/>
              <a:t>Creates the impression…</a:t>
            </a:r>
          </a:p>
          <a:p>
            <a:r>
              <a:rPr lang="en-US" dirty="0"/>
              <a:t>Depicts</a:t>
            </a:r>
          </a:p>
          <a:p>
            <a:r>
              <a:rPr lang="en-US" dirty="0"/>
              <a:t>Represents/symbolises</a:t>
            </a:r>
          </a:p>
          <a:p>
            <a:r>
              <a:rPr lang="en-US" dirty="0"/>
              <a:t>Draws attention to </a:t>
            </a:r>
          </a:p>
          <a:p>
            <a:r>
              <a:rPr lang="en-US" dirty="0"/>
              <a:t>Develops the idea that…</a:t>
            </a:r>
          </a:p>
          <a:p>
            <a:r>
              <a:rPr lang="en-US" dirty="0"/>
              <a:t>Portrays </a:t>
            </a:r>
          </a:p>
        </p:txBody>
      </p:sp>
    </p:spTree>
    <p:extLst>
      <p:ext uri="{BB962C8B-B14F-4D97-AF65-F5344CB8AC3E}">
        <p14:creationId xmlns:p14="http://schemas.microsoft.com/office/powerpoint/2010/main" val="3431757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EDC7E-EF23-48A2-A521-D34BC576C2E1}"/>
              </a:ext>
            </a:extLst>
          </p:cNvPr>
          <p:cNvSpPr>
            <a:spLocks noGrp="1"/>
          </p:cNvSpPr>
          <p:nvPr>
            <p:ph type="title"/>
          </p:nvPr>
        </p:nvSpPr>
        <p:spPr/>
        <p:txBody>
          <a:bodyPr/>
          <a:lstStyle/>
          <a:p>
            <a:r>
              <a:rPr lang="en-US" dirty="0"/>
              <a:t>Right, reminders over…</a:t>
            </a:r>
            <a:endParaRPr lang="en-GB" dirty="0"/>
          </a:p>
        </p:txBody>
      </p:sp>
      <p:sp>
        <p:nvSpPr>
          <p:cNvPr id="3" name="Content Placeholder 2">
            <a:extLst>
              <a:ext uri="{FF2B5EF4-FFF2-40B4-BE49-F238E27FC236}">
                <a16:creationId xmlns:a16="http://schemas.microsoft.com/office/drawing/2014/main" id="{0BBE6751-2FBB-492F-ACC7-86DCB20D49B7}"/>
              </a:ext>
            </a:extLst>
          </p:cNvPr>
          <p:cNvSpPr>
            <a:spLocks noGrp="1"/>
          </p:cNvSpPr>
          <p:nvPr>
            <p:ph idx="1"/>
          </p:nvPr>
        </p:nvSpPr>
        <p:spPr>
          <a:solidFill>
            <a:srgbClr val="FFFF00"/>
          </a:solidFill>
        </p:spPr>
        <p:txBody>
          <a:bodyPr>
            <a:normAutofit fontScale="92500"/>
          </a:bodyPr>
          <a:lstStyle/>
          <a:p>
            <a:pPr marL="0" indent="0">
              <a:buNone/>
            </a:pPr>
            <a:r>
              <a:rPr lang="en-US" b="1" dirty="0"/>
              <a:t>Now it is your turn to practise writing some developed PEE paragraphs!</a:t>
            </a:r>
          </a:p>
          <a:p>
            <a:r>
              <a:rPr lang="en-US" dirty="0"/>
              <a:t>Use your grid to help you and remember to think about alternative interpretations.</a:t>
            </a:r>
          </a:p>
          <a:p>
            <a:r>
              <a:rPr lang="en-US" dirty="0"/>
              <a:t>Remember your phrases to analyse language.</a:t>
            </a:r>
          </a:p>
          <a:p>
            <a:r>
              <a:rPr lang="en-US" dirty="0"/>
              <a:t>You can link a couple of ideas together in a paragraph if you feel they link together and reinforce one another.  See slide 15 – note in red.</a:t>
            </a:r>
          </a:p>
          <a:p>
            <a:pPr marL="0" indent="0" algn="ctr">
              <a:buNone/>
            </a:pPr>
            <a:r>
              <a:rPr lang="en-US" b="1" dirty="0"/>
              <a:t>You do not need to submit your practise paragraphs; however, you will submit an essay for assessment at the end of this unit on either one poem or a comparison of two poems, so practising this style of structured writing will be hugely beneficial.</a:t>
            </a:r>
            <a:endParaRPr lang="en-GB" b="1" dirty="0"/>
          </a:p>
        </p:txBody>
      </p:sp>
    </p:spTree>
    <p:extLst>
      <p:ext uri="{BB962C8B-B14F-4D97-AF65-F5344CB8AC3E}">
        <p14:creationId xmlns:p14="http://schemas.microsoft.com/office/powerpoint/2010/main" val="1739048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27">
            <a:extLst>
              <a:ext uri="{FF2B5EF4-FFF2-40B4-BE49-F238E27FC236}">
                <a16:creationId xmlns:a16="http://schemas.microsoft.com/office/drawing/2014/main" id="{B1C6B87E-3624-4981-B827-FC63700BED1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730"/>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9"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BA90C176-BCB7-442A-B576-08455F511DEF}"/>
              </a:ext>
            </a:extLst>
          </p:cNvPr>
          <p:cNvSpPr>
            <a:spLocks noGrp="1"/>
          </p:cNvSpPr>
          <p:nvPr>
            <p:ph type="title"/>
          </p:nvPr>
        </p:nvSpPr>
        <p:spPr>
          <a:xfrm>
            <a:off x="709448" y="1913950"/>
            <a:ext cx="4204137" cy="1342754"/>
          </a:xfrm>
        </p:spPr>
        <p:txBody>
          <a:bodyPr>
            <a:normAutofit/>
          </a:bodyPr>
          <a:lstStyle/>
          <a:p>
            <a:pPr algn="ctr"/>
            <a:r>
              <a:rPr lang="en-US" sz="3600"/>
              <a:t>Think about your own context</a:t>
            </a:r>
            <a:endParaRPr lang="en-GB" sz="3600"/>
          </a:p>
        </p:txBody>
      </p:sp>
      <p:cxnSp>
        <p:nvCxnSpPr>
          <p:cNvPr id="11" name="Straight Connector 10">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5FCB6E85-3399-4468-8281-A6B598DDA525}"/>
              </a:ext>
            </a:extLst>
          </p:cNvPr>
          <p:cNvSpPr>
            <a:spLocks noGrp="1"/>
          </p:cNvSpPr>
          <p:nvPr>
            <p:ph idx="1"/>
          </p:nvPr>
        </p:nvSpPr>
        <p:spPr>
          <a:xfrm>
            <a:off x="525516" y="3417573"/>
            <a:ext cx="4593021" cy="2619839"/>
          </a:xfrm>
        </p:spPr>
        <p:txBody>
          <a:bodyPr anchor="ctr">
            <a:normAutofit lnSpcReduction="10000"/>
          </a:bodyPr>
          <a:lstStyle/>
          <a:p>
            <a:pPr marL="533400" indent="-533400">
              <a:buFont typeface="Wingdings" panose="05000000000000000000" pitchFamily="2" charset="2"/>
              <a:buNone/>
            </a:pPr>
            <a:endParaRPr lang="en-GB" altLang="en-US" sz="1800" dirty="0">
              <a:latin typeface="Comic Sans MS" panose="030F0702030302020204" pitchFamily="66" charset="0"/>
            </a:endParaRPr>
          </a:p>
          <a:p>
            <a:pPr marL="533400" indent="-533400">
              <a:buFont typeface="Wingdings" panose="05000000000000000000" pitchFamily="2" charset="2"/>
              <a:buAutoNum type="arabicParenR"/>
            </a:pPr>
            <a:endParaRPr lang="en-GB" altLang="en-US" sz="1800" dirty="0">
              <a:latin typeface="Comic Sans MS" panose="030F0702030302020204" pitchFamily="66" charset="0"/>
            </a:endParaRPr>
          </a:p>
          <a:p>
            <a:pPr marL="533400" indent="-533400">
              <a:buFont typeface="Wingdings" panose="05000000000000000000" pitchFamily="2" charset="2"/>
              <a:buAutoNum type="arabicParenR"/>
            </a:pPr>
            <a:r>
              <a:rPr lang="en-GB" altLang="en-US" sz="1800" dirty="0">
                <a:latin typeface="Comic Sans MS" panose="030F0702030302020204" pitchFamily="66" charset="0"/>
              </a:rPr>
              <a:t>In a typical day, how many times would you use water?</a:t>
            </a:r>
          </a:p>
          <a:p>
            <a:pPr marL="533400" indent="-533400">
              <a:buFont typeface="Wingdings" panose="05000000000000000000" pitchFamily="2" charset="2"/>
              <a:buAutoNum type="arabicParenR"/>
            </a:pPr>
            <a:r>
              <a:rPr lang="en-GB" altLang="en-US" sz="1800" dirty="0">
                <a:latin typeface="Comic Sans MS" panose="030F0702030302020204" pitchFamily="66" charset="0"/>
              </a:rPr>
              <a:t>Do you ever waste water?</a:t>
            </a:r>
          </a:p>
          <a:p>
            <a:pPr marL="533400" indent="-533400">
              <a:buFont typeface="Wingdings" panose="05000000000000000000" pitchFamily="2" charset="2"/>
              <a:buAutoNum type="arabicParenR"/>
            </a:pPr>
            <a:r>
              <a:rPr lang="en-GB" altLang="en-US" sz="1800" dirty="0">
                <a:latin typeface="Comic Sans MS" panose="030F0702030302020204" pitchFamily="66" charset="0"/>
              </a:rPr>
              <a:t>How would you feel if you had no water?</a:t>
            </a:r>
          </a:p>
          <a:p>
            <a:pPr marL="533400" indent="-533400">
              <a:buFont typeface="Wingdings" panose="05000000000000000000" pitchFamily="2" charset="2"/>
              <a:buAutoNum type="arabicParenR"/>
            </a:pPr>
            <a:r>
              <a:rPr lang="en-GB" altLang="en-US" sz="1800" dirty="0">
                <a:latin typeface="Comic Sans MS" panose="030F0702030302020204" pitchFamily="66" charset="0"/>
              </a:rPr>
              <a:t>What problems might this cause?</a:t>
            </a:r>
          </a:p>
          <a:p>
            <a:pPr marL="533400" indent="-533400">
              <a:buFont typeface="Wingdings" panose="05000000000000000000" pitchFamily="2" charset="2"/>
              <a:buAutoNum type="arabicParenR"/>
            </a:pPr>
            <a:endParaRPr lang="en-GB" altLang="en-US" sz="1800" dirty="0">
              <a:latin typeface="Comic Sans MS" panose="030F0702030302020204" pitchFamily="66" charset="0"/>
            </a:endParaRPr>
          </a:p>
          <a:p>
            <a:pPr marL="533400" indent="-533400">
              <a:buFont typeface="Wingdings" panose="05000000000000000000" pitchFamily="2" charset="2"/>
              <a:buAutoNum type="arabicParenR"/>
            </a:pPr>
            <a:endParaRPr lang="en-GB" altLang="en-US" sz="1800" dirty="0">
              <a:latin typeface="Comic Sans MS" panose="030F0702030302020204" pitchFamily="66" charset="0"/>
            </a:endParaRPr>
          </a:p>
          <a:p>
            <a:endParaRPr lang="en-GB" sz="1800" dirty="0"/>
          </a:p>
        </p:txBody>
      </p:sp>
    </p:spTree>
    <p:extLst>
      <p:ext uri="{BB962C8B-B14F-4D97-AF65-F5344CB8AC3E}">
        <p14:creationId xmlns:p14="http://schemas.microsoft.com/office/powerpoint/2010/main" val="3271770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F54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056B870-7E6E-44BD-A27C-AC96FD022627}"/>
              </a:ext>
            </a:extLst>
          </p:cNvPr>
          <p:cNvSpPr>
            <a:spLocks noGrp="1"/>
          </p:cNvSpPr>
          <p:nvPr>
            <p:ph type="title"/>
          </p:nvPr>
        </p:nvSpPr>
        <p:spPr>
          <a:xfrm>
            <a:off x="9093496" y="618681"/>
            <a:ext cx="2613872" cy="4794567"/>
          </a:xfrm>
        </p:spPr>
        <p:txBody>
          <a:bodyPr vert="horz" lIns="91440" tIns="45720" rIns="91440" bIns="45720" rtlCol="0" anchor="ctr">
            <a:normAutofit/>
          </a:bodyPr>
          <a:lstStyle/>
          <a:p>
            <a:pPr algn="ctr"/>
            <a:r>
              <a:rPr lang="en-US" sz="3600" dirty="0">
                <a:solidFill>
                  <a:srgbClr val="FFFFFF"/>
                </a:solidFill>
              </a:rPr>
              <a:t>What would be the reaction if this happened in your house?</a:t>
            </a:r>
          </a:p>
        </p:txBody>
      </p:sp>
      <p:sp>
        <p:nvSpPr>
          <p:cNvPr id="11"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39EF5591-18DE-4CD1-885C-1FEF63631328}"/>
              </a:ext>
            </a:extLst>
          </p:cNvPr>
          <p:cNvPicPr>
            <a:picLocks noGrp="1" noChangeAspect="1"/>
          </p:cNvPicPr>
          <p:nvPr>
            <p:ph idx="1"/>
          </p:nvPr>
        </p:nvPicPr>
        <p:blipFill rotWithShape="1">
          <a:blip r:embed="rId2"/>
          <a:srcRect l="864"/>
          <a:stretch/>
        </p:blipFill>
        <p:spPr>
          <a:xfrm>
            <a:off x="976251" y="942538"/>
            <a:ext cx="7163222" cy="4808332"/>
          </a:xfrm>
          <a:prstGeom prst="rect">
            <a:avLst/>
          </a:prstGeom>
          <a:effectLst/>
        </p:spPr>
      </p:pic>
    </p:spTree>
    <p:extLst>
      <p:ext uri="{BB962C8B-B14F-4D97-AF65-F5344CB8AC3E}">
        <p14:creationId xmlns:p14="http://schemas.microsoft.com/office/powerpoint/2010/main" val="4013788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6B870-7E6E-44BD-A27C-AC96FD022627}"/>
              </a:ext>
            </a:extLst>
          </p:cNvPr>
          <p:cNvSpPr>
            <a:spLocks noGrp="1"/>
          </p:cNvSpPr>
          <p:nvPr>
            <p:ph type="title"/>
          </p:nvPr>
        </p:nvSpPr>
        <p:spPr>
          <a:xfrm>
            <a:off x="8382000" y="618681"/>
            <a:ext cx="3325368" cy="4794567"/>
          </a:xfrm>
        </p:spPr>
        <p:txBody>
          <a:bodyPr vert="horz" lIns="91440" tIns="45720" rIns="91440" bIns="45720" rtlCol="0" anchor="ctr">
            <a:normAutofit/>
          </a:bodyPr>
          <a:lstStyle/>
          <a:p>
            <a:pPr algn="ctr"/>
            <a:r>
              <a:rPr lang="en-US" sz="3600" dirty="0">
                <a:solidFill>
                  <a:srgbClr val="FFFFFF"/>
                </a:solidFill>
              </a:rPr>
              <a:t>What would </a:t>
            </a:r>
            <a:r>
              <a:rPr lang="en-US" sz="3600" b="1" dirty="0"/>
              <a:t>Panic; anger;</a:t>
            </a:r>
            <a:br>
              <a:rPr lang="en-US" sz="3600" b="1" dirty="0"/>
            </a:br>
            <a:r>
              <a:rPr lang="en-US" sz="3600" b="1" dirty="0"/>
              <a:t>anxiety;</a:t>
            </a:r>
            <a:br>
              <a:rPr lang="en-US" sz="3600" b="1" dirty="0"/>
            </a:br>
            <a:r>
              <a:rPr lang="en-US" sz="3600" b="1" dirty="0"/>
              <a:t>a rush to find a plumber; upset?</a:t>
            </a:r>
            <a:r>
              <a:rPr lang="en-US" sz="3600" b="1" dirty="0">
                <a:solidFill>
                  <a:srgbClr val="FFFFFF"/>
                </a:solidFill>
              </a:rPr>
              <a:t> the reaction if </a:t>
            </a:r>
            <a:r>
              <a:rPr lang="en-US" sz="3600" dirty="0">
                <a:solidFill>
                  <a:srgbClr val="FFFFFF"/>
                </a:solidFill>
              </a:rPr>
              <a:t>this happened in your house?</a:t>
            </a:r>
          </a:p>
        </p:txBody>
      </p:sp>
      <p:pic>
        <p:nvPicPr>
          <p:cNvPr id="4" name="Content Placeholder 3">
            <a:extLst>
              <a:ext uri="{FF2B5EF4-FFF2-40B4-BE49-F238E27FC236}">
                <a16:creationId xmlns:a16="http://schemas.microsoft.com/office/drawing/2014/main" id="{39EF5591-18DE-4CD1-885C-1FEF63631328}"/>
              </a:ext>
            </a:extLst>
          </p:cNvPr>
          <p:cNvPicPr>
            <a:picLocks noGrp="1" noChangeAspect="1"/>
          </p:cNvPicPr>
          <p:nvPr>
            <p:ph idx="1"/>
          </p:nvPr>
        </p:nvPicPr>
        <p:blipFill rotWithShape="1">
          <a:blip r:embed="rId2"/>
          <a:srcRect l="864"/>
          <a:stretch/>
        </p:blipFill>
        <p:spPr>
          <a:xfrm>
            <a:off x="976251" y="942538"/>
            <a:ext cx="7163222" cy="4808332"/>
          </a:xfrm>
          <a:prstGeom prst="rect">
            <a:avLst/>
          </a:prstGeom>
          <a:effectLst/>
        </p:spPr>
      </p:pic>
    </p:spTree>
    <p:extLst>
      <p:ext uri="{BB962C8B-B14F-4D97-AF65-F5344CB8AC3E}">
        <p14:creationId xmlns:p14="http://schemas.microsoft.com/office/powerpoint/2010/main" val="751317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334B9-5AC2-4928-A971-8C8EA9388547}"/>
              </a:ext>
            </a:extLst>
          </p:cNvPr>
          <p:cNvSpPr>
            <a:spLocks noGrp="1"/>
          </p:cNvSpPr>
          <p:nvPr>
            <p:ph type="title"/>
          </p:nvPr>
        </p:nvSpPr>
        <p:spPr/>
        <p:txBody>
          <a:bodyPr/>
          <a:lstStyle/>
          <a:p>
            <a:r>
              <a:rPr lang="en-US" dirty="0"/>
              <a:t>Now explore the world of the poem.</a:t>
            </a:r>
            <a:endParaRPr lang="en-GB" dirty="0"/>
          </a:p>
        </p:txBody>
      </p:sp>
      <p:sp>
        <p:nvSpPr>
          <p:cNvPr id="3" name="Content Placeholder 2">
            <a:extLst>
              <a:ext uri="{FF2B5EF4-FFF2-40B4-BE49-F238E27FC236}">
                <a16:creationId xmlns:a16="http://schemas.microsoft.com/office/drawing/2014/main" id="{09AD30FB-D582-4710-8FB6-068D19D148D4}"/>
              </a:ext>
            </a:extLst>
          </p:cNvPr>
          <p:cNvSpPr>
            <a:spLocks noGrp="1"/>
          </p:cNvSpPr>
          <p:nvPr>
            <p:ph idx="1"/>
          </p:nvPr>
        </p:nvSpPr>
        <p:spPr>
          <a:solidFill>
            <a:srgbClr val="FFFF00"/>
          </a:solidFill>
        </p:spPr>
        <p:txBody>
          <a:bodyPr/>
          <a:lstStyle/>
          <a:p>
            <a:endParaRPr lang="en-US" dirty="0"/>
          </a:p>
          <a:p>
            <a:pPr marL="0" indent="0" algn="ctr">
              <a:buNone/>
            </a:pPr>
            <a:r>
              <a:rPr lang="en-GB" sz="5400" b="1" dirty="0"/>
              <a:t>Read the information sheet on the Dharavi Slums.</a:t>
            </a:r>
          </a:p>
          <a:p>
            <a:r>
              <a:rPr lang="en-GB" sz="3600" dirty="0"/>
              <a:t>Think back to the burst pipe. How might those people react?</a:t>
            </a:r>
          </a:p>
          <a:p>
            <a:r>
              <a:rPr lang="en-GB" sz="3600" dirty="0"/>
              <a:t>Compare their reaction to yours.</a:t>
            </a:r>
          </a:p>
        </p:txBody>
      </p:sp>
    </p:spTree>
    <p:extLst>
      <p:ext uri="{BB962C8B-B14F-4D97-AF65-F5344CB8AC3E}">
        <p14:creationId xmlns:p14="http://schemas.microsoft.com/office/powerpoint/2010/main" val="3595570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B2739-6F31-4AFF-93EE-5FC932DBC4C7}"/>
              </a:ext>
            </a:extLst>
          </p:cNvPr>
          <p:cNvSpPr>
            <a:spLocks noGrp="1"/>
          </p:cNvSpPr>
          <p:nvPr>
            <p:ph type="title"/>
          </p:nvPr>
        </p:nvSpPr>
        <p:spPr/>
        <p:txBody>
          <a:bodyPr/>
          <a:lstStyle/>
          <a:p>
            <a:r>
              <a:rPr lang="en-US" dirty="0"/>
              <a:t>Let’s meet the poet </a:t>
            </a:r>
            <a:endParaRPr lang="en-GB" dirty="0"/>
          </a:p>
        </p:txBody>
      </p:sp>
      <p:sp>
        <p:nvSpPr>
          <p:cNvPr id="3" name="Content Placeholder 2">
            <a:extLst>
              <a:ext uri="{FF2B5EF4-FFF2-40B4-BE49-F238E27FC236}">
                <a16:creationId xmlns:a16="http://schemas.microsoft.com/office/drawing/2014/main" id="{78DFFC45-119A-434F-98B8-5284E97CB45E}"/>
              </a:ext>
            </a:extLst>
          </p:cNvPr>
          <p:cNvSpPr>
            <a:spLocks noGrp="1"/>
          </p:cNvSpPr>
          <p:nvPr>
            <p:ph idx="1"/>
          </p:nvPr>
        </p:nvSpPr>
        <p:spPr>
          <a:solidFill>
            <a:srgbClr val="FFFF00"/>
          </a:solidFill>
        </p:spPr>
        <p:txBody>
          <a:bodyPr/>
          <a:lstStyle/>
          <a:p>
            <a:pPr marL="0" indent="0">
              <a:buNone/>
            </a:pPr>
            <a:r>
              <a:rPr lang="en-US" dirty="0"/>
              <a:t>Go to: </a:t>
            </a:r>
            <a:r>
              <a:rPr lang="en-GB" dirty="0">
                <a:hlinkClick r:id="rId2"/>
              </a:rPr>
              <a:t>https://www.youtube.com/watch?v=3g44WplTChA</a:t>
            </a:r>
            <a:endParaRPr lang="en-GB" dirty="0"/>
          </a:p>
          <a:p>
            <a:r>
              <a:rPr lang="en-GB" dirty="0"/>
              <a:t>Here, Imtiaz </a:t>
            </a:r>
            <a:r>
              <a:rPr lang="en-GB" dirty="0" err="1"/>
              <a:t>Dharker</a:t>
            </a:r>
            <a:r>
              <a:rPr lang="en-GB" dirty="0"/>
              <a:t> talks about why she wrote the poem and then she reads it to you.</a:t>
            </a:r>
          </a:p>
          <a:p>
            <a:r>
              <a:rPr lang="en-GB" dirty="0"/>
              <a:t>Please have your copy of the poem in front of you.</a:t>
            </a:r>
          </a:p>
          <a:p>
            <a:endParaRPr lang="en-GB" dirty="0"/>
          </a:p>
          <a:p>
            <a:pPr marL="0" indent="0">
              <a:buNone/>
            </a:pPr>
            <a:r>
              <a:rPr lang="en-GB" dirty="0"/>
              <a:t>First response: </a:t>
            </a:r>
          </a:p>
          <a:p>
            <a:r>
              <a:rPr lang="en-GB" dirty="0"/>
              <a:t>How do you feel about the pipe bursting?</a:t>
            </a:r>
          </a:p>
          <a:p>
            <a:r>
              <a:rPr lang="en-GB" dirty="0"/>
              <a:t>What is the reaction of the people in the poem? Why?</a:t>
            </a:r>
          </a:p>
        </p:txBody>
      </p:sp>
    </p:spTree>
    <p:extLst>
      <p:ext uri="{BB962C8B-B14F-4D97-AF65-F5344CB8AC3E}">
        <p14:creationId xmlns:p14="http://schemas.microsoft.com/office/powerpoint/2010/main" val="198907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8CF9B-D3E6-47C5-9238-F18F090A9DBE}"/>
              </a:ext>
            </a:extLst>
          </p:cNvPr>
          <p:cNvSpPr>
            <a:spLocks noGrp="1"/>
          </p:cNvSpPr>
          <p:nvPr>
            <p:ph type="title"/>
          </p:nvPr>
        </p:nvSpPr>
        <p:spPr/>
        <p:txBody>
          <a:bodyPr/>
          <a:lstStyle/>
          <a:p>
            <a:r>
              <a:rPr lang="en-US" dirty="0" err="1"/>
              <a:t>Analysing</a:t>
            </a:r>
            <a:r>
              <a:rPr lang="en-US" dirty="0"/>
              <a:t> Poetic devices</a:t>
            </a:r>
            <a:endParaRPr lang="en-GB" dirty="0"/>
          </a:p>
        </p:txBody>
      </p:sp>
      <p:sp>
        <p:nvSpPr>
          <p:cNvPr id="3" name="Content Placeholder 2">
            <a:extLst>
              <a:ext uri="{FF2B5EF4-FFF2-40B4-BE49-F238E27FC236}">
                <a16:creationId xmlns:a16="http://schemas.microsoft.com/office/drawing/2014/main" id="{7871C3EB-F320-4AA8-90EA-C0E995EA93D9}"/>
              </a:ext>
            </a:extLst>
          </p:cNvPr>
          <p:cNvSpPr>
            <a:spLocks noGrp="1"/>
          </p:cNvSpPr>
          <p:nvPr>
            <p:ph idx="1"/>
          </p:nvPr>
        </p:nvSpPr>
        <p:spPr>
          <a:solidFill>
            <a:srgbClr val="FFFF00"/>
          </a:solidFill>
        </p:spPr>
        <p:txBody>
          <a:bodyPr>
            <a:normAutofit/>
          </a:bodyPr>
          <a:lstStyle/>
          <a:p>
            <a:r>
              <a:rPr lang="en-US" sz="4000" dirty="0"/>
              <a:t>Below your copy of the poem, there is a grid asking you to identify a range of poetic devices in the poem.</a:t>
            </a:r>
          </a:p>
          <a:p>
            <a:r>
              <a:rPr lang="en-US" sz="4000" dirty="0"/>
              <a:t>You must then consider the effect of the devices – that is the ANALYSIS bit, and the bit that gets you the marks!</a:t>
            </a:r>
            <a:endParaRPr lang="en-GB" sz="4000" dirty="0"/>
          </a:p>
        </p:txBody>
      </p:sp>
    </p:spTree>
    <p:extLst>
      <p:ext uri="{BB962C8B-B14F-4D97-AF65-F5344CB8AC3E}">
        <p14:creationId xmlns:p14="http://schemas.microsoft.com/office/powerpoint/2010/main" val="1675741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25D7B-2F19-4494-AB7C-C57D38B99847}"/>
              </a:ext>
            </a:extLst>
          </p:cNvPr>
          <p:cNvSpPr>
            <a:spLocks noGrp="1"/>
          </p:cNvSpPr>
          <p:nvPr>
            <p:ph type="title"/>
          </p:nvPr>
        </p:nvSpPr>
        <p:spPr/>
        <p:txBody>
          <a:bodyPr/>
          <a:lstStyle/>
          <a:p>
            <a:r>
              <a:rPr lang="en-US" dirty="0"/>
              <a:t>Self Assessment</a:t>
            </a:r>
            <a:endParaRPr lang="en-GB" dirty="0"/>
          </a:p>
        </p:txBody>
      </p:sp>
      <p:sp>
        <p:nvSpPr>
          <p:cNvPr id="3" name="Content Placeholder 2">
            <a:extLst>
              <a:ext uri="{FF2B5EF4-FFF2-40B4-BE49-F238E27FC236}">
                <a16:creationId xmlns:a16="http://schemas.microsoft.com/office/drawing/2014/main" id="{6D4DC07F-632A-4BE5-8F5A-CE6519EE7476}"/>
              </a:ext>
            </a:extLst>
          </p:cNvPr>
          <p:cNvSpPr>
            <a:spLocks noGrp="1"/>
          </p:cNvSpPr>
          <p:nvPr>
            <p:ph idx="1"/>
          </p:nvPr>
        </p:nvSpPr>
        <p:spPr>
          <a:solidFill>
            <a:srgbClr val="FFFF00"/>
          </a:solidFill>
        </p:spPr>
        <p:txBody>
          <a:bodyPr/>
          <a:lstStyle/>
          <a:p>
            <a:r>
              <a:rPr lang="en-US" dirty="0"/>
              <a:t>Now look at the ‘possible answers’ sheet.  Tick off those you thought of. </a:t>
            </a:r>
          </a:p>
          <a:p>
            <a:r>
              <a:rPr lang="en-US" dirty="0"/>
              <a:t>Highlight those you did not consider, read the poem again and consider them.</a:t>
            </a:r>
          </a:p>
          <a:p>
            <a:r>
              <a:rPr lang="en-US" dirty="0"/>
              <a:t>Look at additional ideas you may have had that are not on the suggested answers.  Does your comment fit with what the poet said about the poem?  Does your comment clearly link to a piece of evidence in the poem?  If the answer is yes, then that is great!</a:t>
            </a:r>
            <a:endParaRPr lang="en-GB" dirty="0"/>
          </a:p>
        </p:txBody>
      </p:sp>
    </p:spTree>
    <p:extLst>
      <p:ext uri="{BB962C8B-B14F-4D97-AF65-F5344CB8AC3E}">
        <p14:creationId xmlns:p14="http://schemas.microsoft.com/office/powerpoint/2010/main" val="432848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B2A9C-9F38-4F49-8784-34395387A5AA}"/>
              </a:ext>
            </a:extLst>
          </p:cNvPr>
          <p:cNvSpPr>
            <a:spLocks noGrp="1"/>
          </p:cNvSpPr>
          <p:nvPr>
            <p:ph type="title"/>
          </p:nvPr>
        </p:nvSpPr>
        <p:spPr/>
        <p:txBody>
          <a:bodyPr/>
          <a:lstStyle/>
          <a:p>
            <a:r>
              <a:rPr lang="en-US" dirty="0"/>
              <a:t>Annotating the poem</a:t>
            </a:r>
            <a:endParaRPr lang="en-GB" dirty="0"/>
          </a:p>
        </p:txBody>
      </p:sp>
      <p:sp>
        <p:nvSpPr>
          <p:cNvPr id="3" name="Content Placeholder 2">
            <a:extLst>
              <a:ext uri="{FF2B5EF4-FFF2-40B4-BE49-F238E27FC236}">
                <a16:creationId xmlns:a16="http://schemas.microsoft.com/office/drawing/2014/main" id="{71838CFF-1F45-4F90-B0EC-9A6F0039C0FA}"/>
              </a:ext>
            </a:extLst>
          </p:cNvPr>
          <p:cNvSpPr>
            <a:spLocks noGrp="1"/>
          </p:cNvSpPr>
          <p:nvPr>
            <p:ph idx="1"/>
          </p:nvPr>
        </p:nvSpPr>
        <p:spPr>
          <a:solidFill>
            <a:srgbClr val="FFFF00"/>
          </a:solidFill>
        </p:spPr>
        <p:txBody>
          <a:bodyPr/>
          <a:lstStyle/>
          <a:p>
            <a:pPr marL="0" indent="0" algn="ctr">
              <a:buNone/>
            </a:pPr>
            <a:r>
              <a:rPr lang="en-US" b="1" dirty="0"/>
              <a:t>Now return to your copy  of the poem and annotate it with your notes. (By ‘annotate’, I mean underline words/phrases in the poem, label devices and note effects.)</a:t>
            </a:r>
          </a:p>
          <a:p>
            <a:endParaRPr lang="en-US" dirty="0"/>
          </a:p>
          <a:p>
            <a:r>
              <a:rPr lang="en-US" dirty="0"/>
              <a:t>Read this and add any further ideas.</a:t>
            </a:r>
          </a:p>
          <a:p>
            <a:r>
              <a:rPr lang="en-GB" dirty="0">
                <a:hlinkClick r:id="rId2"/>
              </a:rPr>
              <a:t>https://owlcation.com/humanities/Analysis-of-Poem-Blessing-by-Imtiaz-Dharker</a:t>
            </a:r>
            <a:endParaRPr lang="en-GB" dirty="0"/>
          </a:p>
        </p:txBody>
      </p:sp>
    </p:spTree>
    <p:extLst>
      <p:ext uri="{BB962C8B-B14F-4D97-AF65-F5344CB8AC3E}">
        <p14:creationId xmlns:p14="http://schemas.microsoft.com/office/powerpoint/2010/main" val="42498951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TotalTime>
  <Words>1313</Words>
  <Application>Microsoft Office PowerPoint</Application>
  <PresentationFormat>Widescreen</PresentationFormat>
  <Paragraphs>96</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Comic Sans MS</vt:lpstr>
      <vt:lpstr>Wingdings</vt:lpstr>
      <vt:lpstr>Office Theme</vt:lpstr>
      <vt:lpstr>Blessing</vt:lpstr>
      <vt:lpstr>Think about your own context</vt:lpstr>
      <vt:lpstr>What would be the reaction if this happened in your house?</vt:lpstr>
      <vt:lpstr>What would Panic; anger; anxiety; a rush to find a plumber; upset? the reaction if this happened in your house?</vt:lpstr>
      <vt:lpstr>Now explore the world of the poem.</vt:lpstr>
      <vt:lpstr>Let’s meet the poet </vt:lpstr>
      <vt:lpstr>Analysing Poetic devices</vt:lpstr>
      <vt:lpstr>Self Assessment</vt:lpstr>
      <vt:lpstr>Annotating the poem</vt:lpstr>
      <vt:lpstr>Extension Challenge</vt:lpstr>
      <vt:lpstr>Essay writing</vt:lpstr>
      <vt:lpstr>P – A Point Well Made</vt:lpstr>
      <vt:lpstr>E- Using the best evidence</vt:lpstr>
      <vt:lpstr>Revision – integrating quotes</vt:lpstr>
      <vt:lpstr>E – Writing a decent explanation</vt:lpstr>
      <vt:lpstr>Remember phrases to analyse language</vt:lpstr>
      <vt:lpstr>Right, reminders over…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Blessing</dc:title>
  <dc:creator>Miss Riggs</dc:creator>
  <cp:lastModifiedBy>Miss Riggs</cp:lastModifiedBy>
  <cp:revision>13</cp:revision>
  <dcterms:created xsi:type="dcterms:W3CDTF">2020-04-09T11:17:02Z</dcterms:created>
  <dcterms:modified xsi:type="dcterms:W3CDTF">2020-05-04T12:37:32Z</dcterms:modified>
</cp:coreProperties>
</file>